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57" r:id="rId3"/>
    <p:sldId id="258" r:id="rId4"/>
    <p:sldId id="259" r:id="rId5"/>
    <p:sldId id="261" r:id="rId6"/>
    <p:sldId id="260" r:id="rId7"/>
    <p:sldId id="263" r:id="rId8"/>
    <p:sldId id="266" r:id="rId9"/>
    <p:sldId id="262" r:id="rId10"/>
    <p:sldId id="264" r:id="rId11"/>
    <p:sldId id="268" r:id="rId12"/>
    <p:sldId id="265" r:id="rId13"/>
    <p:sldId id="267" r:id="rId14"/>
  </p:sldIdLst>
  <p:sldSz cx="9144000" cy="6858000" type="screen4x3"/>
  <p:notesSz cx="6761163"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0525"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29050" y="0"/>
            <a:ext cx="2930525" cy="496888"/>
          </a:xfrm>
          <a:prstGeom prst="rect">
            <a:avLst/>
          </a:prstGeom>
        </p:spPr>
        <p:txBody>
          <a:bodyPr vert="horz" lIns="91440" tIns="45720" rIns="91440" bIns="45720" rtlCol="0"/>
          <a:lstStyle>
            <a:lvl1pPr algn="r">
              <a:defRPr sz="1200"/>
            </a:lvl1pPr>
          </a:lstStyle>
          <a:p>
            <a:fld id="{C12B8EF7-F3FF-42E9-A208-4ABDF06674F3}" type="datetimeFigureOut">
              <a:rPr lang="en-US" smtClean="0"/>
              <a:t>31/05/2018</a:t>
            </a:fld>
            <a:endParaRPr lang="en-US"/>
          </a:p>
        </p:txBody>
      </p:sp>
      <p:sp>
        <p:nvSpPr>
          <p:cNvPr id="4" name="Footer Placeholder 3"/>
          <p:cNvSpPr>
            <a:spLocks noGrp="1"/>
          </p:cNvSpPr>
          <p:nvPr>
            <p:ph type="ftr" sz="quarter" idx="2"/>
          </p:nvPr>
        </p:nvSpPr>
        <p:spPr>
          <a:xfrm>
            <a:off x="0" y="9444038"/>
            <a:ext cx="2930525" cy="4968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29050" y="9444038"/>
            <a:ext cx="2930525" cy="496887"/>
          </a:xfrm>
          <a:prstGeom prst="rect">
            <a:avLst/>
          </a:prstGeom>
        </p:spPr>
        <p:txBody>
          <a:bodyPr vert="horz" lIns="91440" tIns="45720" rIns="91440" bIns="45720" rtlCol="0" anchor="b"/>
          <a:lstStyle>
            <a:lvl1pPr algn="r">
              <a:defRPr sz="1200"/>
            </a:lvl1pPr>
          </a:lstStyle>
          <a:p>
            <a:fld id="{D2CC6FE1-634F-4397-86B2-DE80A716288A}"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29761" y="0"/>
            <a:ext cx="2929837" cy="497126"/>
          </a:xfrm>
          <a:prstGeom prst="rect">
            <a:avLst/>
          </a:prstGeom>
        </p:spPr>
        <p:txBody>
          <a:bodyPr vert="horz" lIns="91440" tIns="45720" rIns="91440" bIns="45720" rtlCol="0"/>
          <a:lstStyle>
            <a:lvl1pPr algn="r">
              <a:defRPr sz="1200"/>
            </a:lvl1pPr>
          </a:lstStyle>
          <a:p>
            <a:fld id="{FF152A35-3FC3-40FC-A6E4-BAEA953539B9}" type="datetimeFigureOut">
              <a:rPr lang="en-US" smtClean="0"/>
              <a:pPr/>
              <a:t>31/05/2018</a:t>
            </a:fld>
            <a:endParaRPr lang="en-US"/>
          </a:p>
        </p:txBody>
      </p:sp>
      <p:sp>
        <p:nvSpPr>
          <p:cNvPr id="4" name="Slide Image Placeholder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6117" y="4722694"/>
            <a:ext cx="5408930" cy="447413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43662"/>
            <a:ext cx="2929837" cy="49712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29761" y="9443662"/>
            <a:ext cx="2929837" cy="497126"/>
          </a:xfrm>
          <a:prstGeom prst="rect">
            <a:avLst/>
          </a:prstGeom>
        </p:spPr>
        <p:txBody>
          <a:bodyPr vert="horz" lIns="91440" tIns="45720" rIns="91440" bIns="45720" rtlCol="0" anchor="b"/>
          <a:lstStyle>
            <a:lvl1pPr algn="r">
              <a:defRPr sz="1200"/>
            </a:lvl1pPr>
          </a:lstStyle>
          <a:p>
            <a:fld id="{7B8F574A-2ACB-4280-A0CC-69358A2790E7}" type="slidenum">
              <a:rPr lang="en-US" smtClean="0"/>
              <a:pPr/>
              <a:t>‹#›</a:t>
            </a:fld>
            <a:endParaRPr lang="en-US"/>
          </a:p>
        </p:txBody>
      </p:sp>
    </p:spTree>
    <p:extLst>
      <p:ext uri="{BB962C8B-B14F-4D97-AF65-F5344CB8AC3E}">
        <p14:creationId xmlns="" xmlns:p14="http://schemas.microsoft.com/office/powerpoint/2010/main" val="23035096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23EE606-BF1F-409F-ACB6-A7B519A3F66F}" type="datetime1">
              <a:rPr lang="en-US" smtClean="0"/>
              <a:pPr/>
              <a:t>31/05/2018</a:t>
            </a:fld>
            <a:endParaRPr lang="en-US"/>
          </a:p>
        </p:txBody>
      </p:sp>
      <p:sp>
        <p:nvSpPr>
          <p:cNvPr id="5" name="Footer Placeholder 4"/>
          <p:cNvSpPr>
            <a:spLocks noGrp="1"/>
          </p:cNvSpPr>
          <p:nvPr>
            <p:ph type="ftr" sz="quarter" idx="11"/>
          </p:nvPr>
        </p:nvSpPr>
        <p:spPr/>
        <p:txBody>
          <a:bodyPr/>
          <a:lstStyle/>
          <a:p>
            <a:r>
              <a:rPr lang="en-US" smtClean="0"/>
              <a:t>Prepared by: Dr. Kawale Pushpalata</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DD6C4E-79DE-4F1F-9374-F613B2344A5E}" type="datetime1">
              <a:rPr lang="en-US" smtClean="0"/>
              <a:pPr/>
              <a:t>31/05/2018</a:t>
            </a:fld>
            <a:endParaRPr lang="en-US"/>
          </a:p>
        </p:txBody>
      </p:sp>
      <p:sp>
        <p:nvSpPr>
          <p:cNvPr id="5" name="Footer Placeholder 4"/>
          <p:cNvSpPr>
            <a:spLocks noGrp="1"/>
          </p:cNvSpPr>
          <p:nvPr>
            <p:ph type="ftr" sz="quarter" idx="11"/>
          </p:nvPr>
        </p:nvSpPr>
        <p:spPr/>
        <p:txBody>
          <a:bodyPr/>
          <a:lstStyle/>
          <a:p>
            <a:r>
              <a:rPr lang="en-US" smtClean="0"/>
              <a:t>Prepared by: Dr. Kawale Pushpalata</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F0A861-E505-4466-BA3B-F188078843B4}" type="datetime1">
              <a:rPr lang="en-US" smtClean="0"/>
              <a:pPr/>
              <a:t>31/05/2018</a:t>
            </a:fld>
            <a:endParaRPr lang="en-US"/>
          </a:p>
        </p:txBody>
      </p:sp>
      <p:sp>
        <p:nvSpPr>
          <p:cNvPr id="5" name="Footer Placeholder 4"/>
          <p:cNvSpPr>
            <a:spLocks noGrp="1"/>
          </p:cNvSpPr>
          <p:nvPr>
            <p:ph type="ftr" sz="quarter" idx="11"/>
          </p:nvPr>
        </p:nvSpPr>
        <p:spPr/>
        <p:txBody>
          <a:bodyPr/>
          <a:lstStyle/>
          <a:p>
            <a:r>
              <a:rPr lang="en-US" smtClean="0"/>
              <a:t>Prepared by: Dr. Kawale Pushpalata</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8D518D-E4A5-42AA-92C1-D029320A763F}" type="datetime1">
              <a:rPr lang="en-US" smtClean="0"/>
              <a:pPr/>
              <a:t>31/05/2018</a:t>
            </a:fld>
            <a:endParaRPr lang="en-US"/>
          </a:p>
        </p:txBody>
      </p:sp>
      <p:sp>
        <p:nvSpPr>
          <p:cNvPr id="5" name="Footer Placeholder 4"/>
          <p:cNvSpPr>
            <a:spLocks noGrp="1"/>
          </p:cNvSpPr>
          <p:nvPr>
            <p:ph type="ftr" sz="quarter" idx="11"/>
          </p:nvPr>
        </p:nvSpPr>
        <p:spPr/>
        <p:txBody>
          <a:bodyPr/>
          <a:lstStyle/>
          <a:p>
            <a:r>
              <a:rPr lang="en-US" smtClean="0"/>
              <a:t>Prepared by: Dr. Kawale Pushpalata</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29AC60-E4A2-4980-97C3-92983ADF323C}" type="datetime1">
              <a:rPr lang="en-US" smtClean="0"/>
              <a:pPr/>
              <a:t>31/05/2018</a:t>
            </a:fld>
            <a:endParaRPr lang="en-US"/>
          </a:p>
        </p:txBody>
      </p:sp>
      <p:sp>
        <p:nvSpPr>
          <p:cNvPr id="5" name="Footer Placeholder 4"/>
          <p:cNvSpPr>
            <a:spLocks noGrp="1"/>
          </p:cNvSpPr>
          <p:nvPr>
            <p:ph type="ftr" sz="quarter" idx="11"/>
          </p:nvPr>
        </p:nvSpPr>
        <p:spPr/>
        <p:txBody>
          <a:bodyPr/>
          <a:lstStyle/>
          <a:p>
            <a:r>
              <a:rPr lang="en-US" smtClean="0"/>
              <a:t>Prepared by: Dr. Kawale Pushpalata</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97716D-B9DD-4098-A202-D5D757FF0209}" type="datetime1">
              <a:rPr lang="en-US" smtClean="0"/>
              <a:pPr/>
              <a:t>31/05/2018</a:t>
            </a:fld>
            <a:endParaRPr lang="en-US"/>
          </a:p>
        </p:txBody>
      </p:sp>
      <p:sp>
        <p:nvSpPr>
          <p:cNvPr id="6" name="Footer Placeholder 5"/>
          <p:cNvSpPr>
            <a:spLocks noGrp="1"/>
          </p:cNvSpPr>
          <p:nvPr>
            <p:ph type="ftr" sz="quarter" idx="11"/>
          </p:nvPr>
        </p:nvSpPr>
        <p:spPr/>
        <p:txBody>
          <a:bodyPr/>
          <a:lstStyle/>
          <a:p>
            <a:r>
              <a:rPr lang="en-US" smtClean="0"/>
              <a:t>Prepared by: Dr. Kawale Pushpalata</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CE0F95-8D98-4B1E-8F37-74C375EFC68E}" type="datetime1">
              <a:rPr lang="en-US" smtClean="0"/>
              <a:pPr/>
              <a:t>31/05/2018</a:t>
            </a:fld>
            <a:endParaRPr lang="en-US"/>
          </a:p>
        </p:txBody>
      </p:sp>
      <p:sp>
        <p:nvSpPr>
          <p:cNvPr id="8" name="Footer Placeholder 7"/>
          <p:cNvSpPr>
            <a:spLocks noGrp="1"/>
          </p:cNvSpPr>
          <p:nvPr>
            <p:ph type="ftr" sz="quarter" idx="11"/>
          </p:nvPr>
        </p:nvSpPr>
        <p:spPr/>
        <p:txBody>
          <a:bodyPr/>
          <a:lstStyle/>
          <a:p>
            <a:r>
              <a:rPr lang="en-US" smtClean="0"/>
              <a:t>Prepared by: Dr. Kawale Pushpalata</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87326A-55A0-42DD-A8A5-5F900213B854}" type="datetime1">
              <a:rPr lang="en-US" smtClean="0"/>
              <a:pPr/>
              <a:t>31/05/2018</a:t>
            </a:fld>
            <a:endParaRPr lang="en-US"/>
          </a:p>
        </p:txBody>
      </p:sp>
      <p:sp>
        <p:nvSpPr>
          <p:cNvPr id="4" name="Footer Placeholder 3"/>
          <p:cNvSpPr>
            <a:spLocks noGrp="1"/>
          </p:cNvSpPr>
          <p:nvPr>
            <p:ph type="ftr" sz="quarter" idx="11"/>
          </p:nvPr>
        </p:nvSpPr>
        <p:spPr/>
        <p:txBody>
          <a:bodyPr/>
          <a:lstStyle/>
          <a:p>
            <a:r>
              <a:rPr lang="en-US" smtClean="0"/>
              <a:t>Prepared by: Dr. Kawale Pushpalata</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EFA154-9CCD-4805-9562-A02ADF7BD0A0}" type="datetime1">
              <a:rPr lang="en-US" smtClean="0"/>
              <a:pPr/>
              <a:t>31/05/2018</a:t>
            </a:fld>
            <a:endParaRPr lang="en-US"/>
          </a:p>
        </p:txBody>
      </p:sp>
      <p:sp>
        <p:nvSpPr>
          <p:cNvPr id="3" name="Footer Placeholder 2"/>
          <p:cNvSpPr>
            <a:spLocks noGrp="1"/>
          </p:cNvSpPr>
          <p:nvPr>
            <p:ph type="ftr" sz="quarter" idx="11"/>
          </p:nvPr>
        </p:nvSpPr>
        <p:spPr/>
        <p:txBody>
          <a:bodyPr/>
          <a:lstStyle/>
          <a:p>
            <a:r>
              <a:rPr lang="en-US" smtClean="0"/>
              <a:t>Prepared by: Dr. Kawale Pushpalata</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7EAF13-6662-4524-958B-22940E084C6F}" type="datetime1">
              <a:rPr lang="en-US" smtClean="0"/>
              <a:pPr/>
              <a:t>31/05/2018</a:t>
            </a:fld>
            <a:endParaRPr lang="en-US"/>
          </a:p>
        </p:txBody>
      </p:sp>
      <p:sp>
        <p:nvSpPr>
          <p:cNvPr id="6" name="Footer Placeholder 5"/>
          <p:cNvSpPr>
            <a:spLocks noGrp="1"/>
          </p:cNvSpPr>
          <p:nvPr>
            <p:ph type="ftr" sz="quarter" idx="11"/>
          </p:nvPr>
        </p:nvSpPr>
        <p:spPr/>
        <p:txBody>
          <a:bodyPr/>
          <a:lstStyle/>
          <a:p>
            <a:r>
              <a:rPr lang="en-US" smtClean="0"/>
              <a:t>Prepared by: Dr. Kawale Pushpalata</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3BFAFC-AA6C-4B0B-9651-718E2C7C6986}" type="datetime1">
              <a:rPr lang="en-US" smtClean="0"/>
              <a:pPr/>
              <a:t>31/05/2018</a:t>
            </a:fld>
            <a:endParaRPr lang="en-US"/>
          </a:p>
        </p:txBody>
      </p:sp>
      <p:sp>
        <p:nvSpPr>
          <p:cNvPr id="6" name="Footer Placeholder 5"/>
          <p:cNvSpPr>
            <a:spLocks noGrp="1"/>
          </p:cNvSpPr>
          <p:nvPr>
            <p:ph type="ftr" sz="quarter" idx="11"/>
          </p:nvPr>
        </p:nvSpPr>
        <p:spPr/>
        <p:txBody>
          <a:bodyPr/>
          <a:lstStyle/>
          <a:p>
            <a:r>
              <a:rPr lang="en-US" smtClean="0"/>
              <a:t>Prepared by: Dr. Kawale Pushpalata</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2CDEE-D55F-401C-9375-268C3677BBD8}" type="datetime1">
              <a:rPr lang="en-US" smtClean="0"/>
              <a:pPr/>
              <a:t>31/05/2018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Prepared by: Dr. Kawale Pushpalata</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1"/>
            <a:ext cx="7772400" cy="2914650"/>
          </a:xfrm>
        </p:spPr>
        <p:txBody>
          <a:bodyPr>
            <a:normAutofit/>
          </a:bodyPr>
          <a:lstStyle/>
          <a:p>
            <a:r>
              <a:rPr lang="en-US" sz="4800" dirty="0" smtClean="0">
                <a:latin typeface="Algerian" pitchFamily="82" charset="0"/>
              </a:rPr>
              <a:t>Valuation of Goodwill</a:t>
            </a:r>
            <a:endParaRPr lang="en-US" sz="4800" dirty="0">
              <a:latin typeface="Algerian" pitchFamily="82" charset="0"/>
            </a:endParaRPr>
          </a:p>
        </p:txBody>
      </p:sp>
      <p:sp>
        <p:nvSpPr>
          <p:cNvPr id="3" name="Subtitle 2"/>
          <p:cNvSpPr>
            <a:spLocks noGrp="1"/>
          </p:cNvSpPr>
          <p:nvPr>
            <p:ph type="subTitle" idx="1"/>
          </p:nvPr>
        </p:nvSpPr>
        <p:spPr/>
        <p:txBody>
          <a:bodyPr>
            <a:normAutofit fontScale="70000" lnSpcReduction="20000"/>
          </a:bodyPr>
          <a:lstStyle/>
          <a:p>
            <a:r>
              <a:rPr lang="en-US" dirty="0" smtClean="0">
                <a:solidFill>
                  <a:srgbClr val="002060"/>
                </a:solidFill>
                <a:effectLst>
                  <a:outerShdw blurRad="38100" dist="38100" dir="2700000" algn="tl">
                    <a:srgbClr val="000000">
                      <a:alpha val="43137"/>
                    </a:srgbClr>
                  </a:outerShdw>
                </a:effectLst>
              </a:rPr>
              <a:t>Dr. </a:t>
            </a:r>
            <a:r>
              <a:rPr lang="en-US" dirty="0" err="1" smtClean="0">
                <a:solidFill>
                  <a:srgbClr val="002060"/>
                </a:solidFill>
                <a:effectLst>
                  <a:outerShdw blurRad="38100" dist="38100" dir="2700000" algn="tl">
                    <a:srgbClr val="000000">
                      <a:alpha val="43137"/>
                    </a:srgbClr>
                  </a:outerShdw>
                </a:effectLst>
              </a:rPr>
              <a:t>Kawale</a:t>
            </a:r>
            <a:r>
              <a:rPr lang="en-US" dirty="0" smtClean="0">
                <a:solidFill>
                  <a:srgbClr val="002060"/>
                </a:solidFill>
                <a:effectLst>
                  <a:outerShdw blurRad="38100" dist="38100" dir="2700000" algn="tl">
                    <a:srgbClr val="000000">
                      <a:alpha val="43137"/>
                    </a:srgbClr>
                  </a:outerShdw>
                </a:effectLst>
              </a:rPr>
              <a:t>  </a:t>
            </a:r>
            <a:r>
              <a:rPr lang="en-US" dirty="0" err="1" smtClean="0">
                <a:solidFill>
                  <a:srgbClr val="002060"/>
                </a:solidFill>
                <a:effectLst>
                  <a:outerShdw blurRad="38100" dist="38100" dir="2700000" algn="tl">
                    <a:srgbClr val="000000">
                      <a:alpha val="43137"/>
                    </a:srgbClr>
                  </a:outerShdw>
                </a:effectLst>
              </a:rPr>
              <a:t>Pushpalata</a:t>
            </a:r>
            <a:r>
              <a:rPr lang="en-US" dirty="0" smtClean="0">
                <a:solidFill>
                  <a:srgbClr val="002060"/>
                </a:solidFill>
                <a:effectLst>
                  <a:outerShdw blurRad="38100" dist="38100" dir="2700000" algn="tl">
                    <a:srgbClr val="000000">
                      <a:alpha val="43137"/>
                    </a:srgbClr>
                  </a:outerShdw>
                </a:effectLst>
              </a:rPr>
              <a:t>  G.</a:t>
            </a:r>
          </a:p>
          <a:p>
            <a:r>
              <a:rPr lang="en-US" dirty="0" smtClean="0">
                <a:solidFill>
                  <a:srgbClr val="002060"/>
                </a:solidFill>
                <a:effectLst>
                  <a:outerShdw blurRad="38100" dist="38100" dir="2700000" algn="tl">
                    <a:srgbClr val="000000">
                      <a:alpha val="43137"/>
                    </a:srgbClr>
                  </a:outerShdw>
                </a:effectLst>
              </a:rPr>
              <a:t>Assistant Professor</a:t>
            </a:r>
          </a:p>
          <a:p>
            <a:r>
              <a:rPr lang="en-US" dirty="0" smtClean="0">
                <a:solidFill>
                  <a:srgbClr val="002060"/>
                </a:solidFill>
                <a:effectLst>
                  <a:outerShdw blurRad="38100" dist="38100" dir="2700000" algn="tl">
                    <a:srgbClr val="000000">
                      <a:alpha val="43137"/>
                    </a:srgbClr>
                  </a:outerShdw>
                </a:effectLst>
              </a:rPr>
              <a:t>Department of Commerce</a:t>
            </a:r>
          </a:p>
          <a:p>
            <a:r>
              <a:rPr lang="en-US" dirty="0" err="1" smtClean="0">
                <a:solidFill>
                  <a:srgbClr val="002060"/>
                </a:solidFill>
                <a:effectLst>
                  <a:outerShdw blurRad="38100" dist="38100" dir="2700000" algn="tl">
                    <a:srgbClr val="000000">
                      <a:alpha val="43137"/>
                    </a:srgbClr>
                  </a:outerShdw>
                </a:effectLst>
              </a:rPr>
              <a:t>Rajarshi</a:t>
            </a:r>
            <a:r>
              <a:rPr lang="en-US" dirty="0" smtClean="0">
                <a:solidFill>
                  <a:srgbClr val="002060"/>
                </a:solidFill>
                <a:effectLst>
                  <a:outerShdw blurRad="38100" dist="38100" dir="2700000" algn="tl">
                    <a:srgbClr val="000000">
                      <a:alpha val="43137"/>
                    </a:srgbClr>
                  </a:outerShdw>
                </a:effectLst>
              </a:rPr>
              <a:t> </a:t>
            </a:r>
            <a:r>
              <a:rPr lang="en-US" dirty="0" err="1" smtClean="0">
                <a:solidFill>
                  <a:srgbClr val="002060"/>
                </a:solidFill>
                <a:effectLst>
                  <a:outerShdw blurRad="38100" dist="38100" dir="2700000" algn="tl">
                    <a:srgbClr val="000000">
                      <a:alpha val="43137"/>
                    </a:srgbClr>
                  </a:outerShdw>
                </a:effectLst>
              </a:rPr>
              <a:t>Shahu</a:t>
            </a:r>
            <a:r>
              <a:rPr lang="en-US" dirty="0" smtClean="0">
                <a:solidFill>
                  <a:srgbClr val="002060"/>
                </a:solidFill>
                <a:effectLst>
                  <a:outerShdw blurRad="38100" dist="38100" dir="2700000" algn="tl">
                    <a:srgbClr val="000000">
                      <a:alpha val="43137"/>
                    </a:srgbClr>
                  </a:outerShdw>
                </a:effectLst>
              </a:rPr>
              <a:t> </a:t>
            </a:r>
            <a:r>
              <a:rPr lang="en-US" dirty="0" err="1" smtClean="0">
                <a:solidFill>
                  <a:srgbClr val="002060"/>
                </a:solidFill>
                <a:effectLst>
                  <a:outerShdw blurRad="38100" dist="38100" dir="2700000" algn="tl">
                    <a:srgbClr val="000000">
                      <a:alpha val="43137"/>
                    </a:srgbClr>
                  </a:outerShdw>
                </a:effectLst>
              </a:rPr>
              <a:t>Mahavidyalaya</a:t>
            </a:r>
            <a:r>
              <a:rPr lang="en-US" dirty="0" smtClean="0">
                <a:solidFill>
                  <a:srgbClr val="002060"/>
                </a:solidFill>
                <a:effectLst>
                  <a:outerShdw blurRad="38100" dist="38100" dir="2700000" algn="tl">
                    <a:srgbClr val="000000">
                      <a:alpha val="43137"/>
                    </a:srgbClr>
                  </a:outerShdw>
                </a:effectLst>
              </a:rPr>
              <a:t> (Autonomous), Latur.</a:t>
            </a:r>
            <a:endParaRPr lang="en-US" dirty="0">
              <a:solidFill>
                <a:srgbClr val="002060"/>
              </a:solidFill>
              <a:effectLst>
                <a:outerShdw blurRad="38100" dist="38100" dir="2700000" algn="tl">
                  <a:srgbClr val="000000">
                    <a:alpha val="43137"/>
                  </a:srgbClr>
                </a:outerShdw>
              </a:effectLst>
            </a:endParaRPr>
          </a:p>
        </p:txBody>
      </p:sp>
      <p:sp>
        <p:nvSpPr>
          <p:cNvPr id="4" name="Footer Placeholder 3"/>
          <p:cNvSpPr>
            <a:spLocks noGrp="1"/>
          </p:cNvSpPr>
          <p:nvPr>
            <p:ph type="ftr" sz="quarter" idx="11"/>
          </p:nvPr>
        </p:nvSpPr>
        <p:spPr/>
        <p:txBody>
          <a:bodyPr/>
          <a:lstStyle/>
          <a:p>
            <a:r>
              <a:rPr lang="en-US" smtClean="0"/>
              <a:t>Prepared by: Dr. Kawale Pushpalata</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 xmlns:p14="http://schemas.microsoft.com/office/powerpoint/2010/main" val="7560890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709"/>
            <a:ext cx="9144000" cy="734291"/>
          </a:xfrm>
        </p:spPr>
        <p:txBody>
          <a:bodyPr>
            <a:normAutofit fontScale="90000"/>
          </a:bodyPr>
          <a:lstStyle/>
          <a:p>
            <a:r>
              <a:rPr lang="en-US" b="1" dirty="0"/>
              <a:t>Illustration No. 2</a:t>
            </a:r>
          </a:p>
        </p:txBody>
      </p:sp>
      <p:sp>
        <p:nvSpPr>
          <p:cNvPr id="3" name="Content Placeholder 2"/>
          <p:cNvSpPr>
            <a:spLocks noGrp="1"/>
          </p:cNvSpPr>
          <p:nvPr>
            <p:ph idx="1"/>
          </p:nvPr>
        </p:nvSpPr>
        <p:spPr>
          <a:xfrm>
            <a:off x="0" y="914400"/>
            <a:ext cx="9144000" cy="5791200"/>
          </a:xfrm>
        </p:spPr>
        <p:txBody>
          <a:bodyPr>
            <a:normAutofit fontScale="70000" lnSpcReduction="20000"/>
          </a:bodyPr>
          <a:lstStyle/>
          <a:p>
            <a:pPr marL="0" indent="0">
              <a:buNone/>
            </a:pPr>
            <a:r>
              <a:rPr lang="en-US" dirty="0" smtClean="0">
                <a:solidFill>
                  <a:srgbClr val="FF0000"/>
                </a:solidFill>
              </a:rPr>
              <a:t>Average Profit is ₹. 60000, Capital employed is </a:t>
            </a:r>
            <a:r>
              <a:rPr lang="en-US" dirty="0">
                <a:solidFill>
                  <a:srgbClr val="FF0000"/>
                </a:solidFill>
              </a:rPr>
              <a:t>₹</a:t>
            </a:r>
            <a:r>
              <a:rPr lang="en-US" dirty="0" smtClean="0">
                <a:solidFill>
                  <a:srgbClr val="FF0000"/>
                </a:solidFill>
              </a:rPr>
              <a:t> 500000, NRR is 10%.</a:t>
            </a:r>
          </a:p>
          <a:p>
            <a:pPr marL="0" indent="0">
              <a:buNone/>
            </a:pPr>
            <a:r>
              <a:rPr lang="en-US" dirty="0">
                <a:solidFill>
                  <a:srgbClr val="FF0000"/>
                </a:solidFill>
              </a:rPr>
              <a:t>Calculate goodwill on the basis of four year’s purchase of the </a:t>
            </a:r>
            <a:r>
              <a:rPr lang="en-US" dirty="0" smtClean="0">
                <a:solidFill>
                  <a:srgbClr val="FF0000"/>
                </a:solidFill>
              </a:rPr>
              <a:t>super profit </a:t>
            </a:r>
            <a:r>
              <a:rPr lang="en-US" dirty="0">
                <a:solidFill>
                  <a:srgbClr val="FF0000"/>
                </a:solidFill>
              </a:rPr>
              <a:t>of last </a:t>
            </a:r>
            <a:r>
              <a:rPr lang="en-US" dirty="0" smtClean="0">
                <a:solidFill>
                  <a:srgbClr val="FF0000"/>
                </a:solidFill>
              </a:rPr>
              <a:t>four years</a:t>
            </a:r>
            <a:r>
              <a:rPr lang="en-US" dirty="0">
                <a:solidFill>
                  <a:srgbClr val="FF0000"/>
                </a:solidFill>
              </a:rPr>
              <a:t>.</a:t>
            </a:r>
          </a:p>
          <a:p>
            <a:pPr marL="0" indent="0">
              <a:buNone/>
            </a:pPr>
            <a:endParaRPr lang="en-US" dirty="0" smtClean="0"/>
          </a:p>
          <a:p>
            <a:pPr marL="0" indent="0">
              <a:buNone/>
            </a:pPr>
            <a:r>
              <a:rPr lang="en-US" b="1" dirty="0" smtClean="0"/>
              <a:t>Solution: </a:t>
            </a:r>
          </a:p>
          <a:p>
            <a:pPr marL="0" indent="0">
              <a:buNone/>
            </a:pPr>
            <a:r>
              <a:rPr lang="en-US" b="1" dirty="0" smtClean="0"/>
              <a:t>Normal Profit </a:t>
            </a:r>
            <a:r>
              <a:rPr lang="en-US" dirty="0" smtClean="0"/>
              <a:t>= Capital employed * NRR</a:t>
            </a:r>
          </a:p>
          <a:p>
            <a:pPr marL="0" indent="0">
              <a:buNone/>
            </a:pPr>
            <a:r>
              <a:rPr lang="en-US" dirty="0"/>
              <a:t> </a:t>
            </a:r>
            <a:r>
              <a:rPr lang="en-US" dirty="0" smtClean="0"/>
              <a:t>                        = 500000 * 10% </a:t>
            </a:r>
          </a:p>
          <a:p>
            <a:pPr marL="0" indent="0">
              <a:buNone/>
            </a:pPr>
            <a:r>
              <a:rPr lang="en-US" dirty="0"/>
              <a:t> </a:t>
            </a:r>
            <a:r>
              <a:rPr lang="en-US" dirty="0" smtClean="0"/>
              <a:t>                        = 50000</a:t>
            </a:r>
          </a:p>
          <a:p>
            <a:pPr marL="0" indent="0">
              <a:buNone/>
            </a:pPr>
            <a:endParaRPr lang="en-US" b="1" dirty="0" smtClean="0"/>
          </a:p>
          <a:p>
            <a:pPr marL="0" indent="0">
              <a:buNone/>
            </a:pPr>
            <a:r>
              <a:rPr lang="en-US" b="1" dirty="0"/>
              <a:t>Super Profit </a:t>
            </a:r>
            <a:r>
              <a:rPr lang="en-US" dirty="0"/>
              <a:t>= Average Profit – Normal Profit</a:t>
            </a:r>
          </a:p>
          <a:p>
            <a:pPr marL="0" indent="0">
              <a:buNone/>
            </a:pPr>
            <a:r>
              <a:rPr lang="en-US" dirty="0" smtClean="0"/>
              <a:t>                       = 60000 - 50000 </a:t>
            </a:r>
          </a:p>
          <a:p>
            <a:pPr marL="0" indent="0">
              <a:buNone/>
            </a:pPr>
            <a:r>
              <a:rPr lang="en-US" dirty="0"/>
              <a:t> </a:t>
            </a:r>
            <a:r>
              <a:rPr lang="en-US" dirty="0" smtClean="0"/>
              <a:t>                      = 10000</a:t>
            </a:r>
          </a:p>
          <a:p>
            <a:pPr marL="0" indent="0">
              <a:buNone/>
            </a:pPr>
            <a:endParaRPr lang="en-US" dirty="0" smtClean="0"/>
          </a:p>
          <a:p>
            <a:pPr marL="0" indent="0">
              <a:buNone/>
            </a:pPr>
            <a:r>
              <a:rPr lang="en-US" b="1" dirty="0" smtClean="0"/>
              <a:t>Goodwill </a:t>
            </a:r>
            <a:r>
              <a:rPr lang="en-US" dirty="0" smtClean="0"/>
              <a:t>= Super Profit * No. of years purchase</a:t>
            </a:r>
          </a:p>
          <a:p>
            <a:pPr marL="0" indent="0">
              <a:buNone/>
            </a:pPr>
            <a:r>
              <a:rPr lang="en-US" dirty="0"/>
              <a:t> </a:t>
            </a:r>
            <a:r>
              <a:rPr lang="en-US" dirty="0" smtClean="0"/>
              <a:t>                = 10000 * 4 </a:t>
            </a:r>
          </a:p>
          <a:p>
            <a:pPr marL="0" indent="0">
              <a:buNone/>
            </a:pPr>
            <a:r>
              <a:rPr lang="en-US" dirty="0"/>
              <a:t> </a:t>
            </a:r>
            <a:r>
              <a:rPr lang="en-US" dirty="0" smtClean="0"/>
              <a:t>                = 40000</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Prepared by: Dr. Kawale Pushpalata</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 xmlns:p14="http://schemas.microsoft.com/office/powerpoint/2010/main" val="21527787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 Weighted Average Profit method</a:t>
            </a:r>
            <a:endParaRPr lang="en-US" b="1" dirty="0"/>
          </a:p>
        </p:txBody>
      </p:sp>
      <p:sp>
        <p:nvSpPr>
          <p:cNvPr id="3" name="Content Placeholder 2"/>
          <p:cNvSpPr>
            <a:spLocks noGrp="1"/>
          </p:cNvSpPr>
          <p:nvPr>
            <p:ph idx="1"/>
          </p:nvPr>
        </p:nvSpPr>
        <p:spPr>
          <a:xfrm>
            <a:off x="457200" y="1295400"/>
            <a:ext cx="8229600" cy="4830763"/>
          </a:xfrm>
        </p:spPr>
        <p:txBody>
          <a:bodyPr>
            <a:normAutofit fontScale="85000" lnSpcReduction="20000"/>
          </a:bodyPr>
          <a:lstStyle/>
          <a:p>
            <a:r>
              <a:rPr lang="en-US" dirty="0" smtClean="0"/>
              <a:t>This method is the modified version of the simple average profit method. In this method, each year’s adjusted profits are multiplied with the respective number of weights in order to calculate the total product. The total of products is then divided by the total of weights to calculate the weighted average profits. Thereafter, the weighted average profits are multiplied by the number of years of purchase.</a:t>
            </a:r>
          </a:p>
          <a:p>
            <a:r>
              <a:rPr lang="en-US" b="1" dirty="0" smtClean="0"/>
              <a:t>Formula :</a:t>
            </a:r>
          </a:p>
          <a:p>
            <a:r>
              <a:rPr lang="en-US" b="1" dirty="0" smtClean="0"/>
              <a:t>Weighted Average Profits = Total Products o Profits / Total of Weights</a:t>
            </a:r>
          </a:p>
          <a:p>
            <a:r>
              <a:rPr lang="en-US" b="1" dirty="0" smtClean="0"/>
              <a:t>Goodwill = Weighted Average Profits * No. of years of purchase</a:t>
            </a:r>
            <a:endParaRPr lang="en-US" b="1" dirty="0"/>
          </a:p>
        </p:txBody>
      </p:sp>
      <p:sp>
        <p:nvSpPr>
          <p:cNvPr id="4" name="Footer Placeholder 3"/>
          <p:cNvSpPr>
            <a:spLocks noGrp="1"/>
          </p:cNvSpPr>
          <p:nvPr>
            <p:ph type="ftr" sz="quarter" idx="11"/>
          </p:nvPr>
        </p:nvSpPr>
        <p:spPr/>
        <p:txBody>
          <a:bodyPr/>
          <a:lstStyle/>
          <a:p>
            <a:r>
              <a:rPr lang="en-US" smtClean="0"/>
              <a:t>Prepared by: Dr. Kawale Pushpalata</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 xmlns:p14="http://schemas.microsoft.com/office/powerpoint/2010/main" val="4098929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Autofit/>
          </a:bodyPr>
          <a:lstStyle/>
          <a:p>
            <a:pPr marL="0" indent="0"/>
            <a:r>
              <a:rPr lang="en-US" sz="4000" b="1" dirty="0" smtClean="0"/>
              <a:t>4. Capitalization of Profit Method</a:t>
            </a:r>
            <a:endParaRPr lang="en-US" sz="4000" dirty="0"/>
          </a:p>
        </p:txBody>
      </p:sp>
      <p:sp>
        <p:nvSpPr>
          <p:cNvPr id="3" name="Content Placeholder 2"/>
          <p:cNvSpPr>
            <a:spLocks noGrp="1"/>
          </p:cNvSpPr>
          <p:nvPr>
            <p:ph idx="1"/>
          </p:nvPr>
        </p:nvSpPr>
        <p:spPr>
          <a:xfrm>
            <a:off x="76200" y="1676400"/>
            <a:ext cx="8991600" cy="4449763"/>
          </a:xfrm>
        </p:spPr>
        <p:txBody>
          <a:bodyPr/>
          <a:lstStyle/>
          <a:p>
            <a:pPr marL="514350" indent="-514350">
              <a:buAutoNum type="alphaLcPeriod"/>
            </a:pPr>
            <a:r>
              <a:rPr lang="en-US" dirty="0" smtClean="0"/>
              <a:t>Capitalization </a:t>
            </a:r>
            <a:r>
              <a:rPr lang="en-US" dirty="0"/>
              <a:t>of Average Profit </a:t>
            </a:r>
            <a:r>
              <a:rPr lang="en-US" dirty="0" smtClean="0"/>
              <a:t>Method</a:t>
            </a:r>
          </a:p>
          <a:p>
            <a:pPr marL="0" indent="0">
              <a:buNone/>
            </a:pPr>
            <a:r>
              <a:rPr lang="en-US" dirty="0"/>
              <a:t> </a:t>
            </a:r>
            <a:r>
              <a:rPr lang="en-US" dirty="0" smtClean="0"/>
              <a:t>              </a:t>
            </a:r>
            <a:r>
              <a:rPr lang="en-US" dirty="0"/>
              <a:t>= </a:t>
            </a:r>
            <a:r>
              <a:rPr lang="en-US" dirty="0" smtClean="0"/>
              <a:t>Average Profit / NRR * 100</a:t>
            </a:r>
          </a:p>
          <a:p>
            <a:pPr marL="0" indent="0">
              <a:buNone/>
            </a:pPr>
            <a:endParaRPr lang="en-US" dirty="0" smtClean="0"/>
          </a:p>
          <a:p>
            <a:pPr marL="0" indent="0">
              <a:buNone/>
            </a:pPr>
            <a:endParaRPr lang="en-US" dirty="0" smtClean="0"/>
          </a:p>
          <a:p>
            <a:pPr marL="0" indent="0">
              <a:buNone/>
            </a:pPr>
            <a:r>
              <a:rPr lang="en-US" dirty="0"/>
              <a:t>b. Capitalization of Super Profit </a:t>
            </a:r>
            <a:r>
              <a:rPr lang="en-US" dirty="0" smtClean="0"/>
              <a:t>Method </a:t>
            </a:r>
          </a:p>
          <a:p>
            <a:pPr marL="0" indent="0">
              <a:buNone/>
            </a:pPr>
            <a:r>
              <a:rPr lang="en-US" dirty="0"/>
              <a:t> </a:t>
            </a:r>
            <a:r>
              <a:rPr lang="en-US" dirty="0" smtClean="0"/>
              <a:t>               = Super Profit / NRR </a:t>
            </a:r>
            <a:r>
              <a:rPr lang="en-US" dirty="0"/>
              <a:t>* 100</a:t>
            </a:r>
          </a:p>
          <a:p>
            <a:endParaRPr lang="en-US" dirty="0"/>
          </a:p>
        </p:txBody>
      </p:sp>
      <p:sp>
        <p:nvSpPr>
          <p:cNvPr id="4" name="Footer Placeholder 3"/>
          <p:cNvSpPr>
            <a:spLocks noGrp="1"/>
          </p:cNvSpPr>
          <p:nvPr>
            <p:ph type="ftr" sz="quarter" idx="11"/>
          </p:nvPr>
        </p:nvSpPr>
        <p:spPr/>
        <p:txBody>
          <a:bodyPr/>
          <a:lstStyle/>
          <a:p>
            <a:r>
              <a:rPr lang="en-US" smtClean="0"/>
              <a:t>Prepared by: Dr. Kawale Pushpalata</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 xmlns:p14="http://schemas.microsoft.com/office/powerpoint/2010/main" val="12009831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9600" dirty="0" smtClean="0">
                <a:latin typeface="Batang" pitchFamily="18" charset="-127"/>
                <a:ea typeface="Batang" pitchFamily="18" charset="-127"/>
              </a:rPr>
              <a:t>Thank You</a:t>
            </a:r>
            <a:endParaRPr lang="en-US" sz="9600" dirty="0">
              <a:latin typeface="Batang" pitchFamily="18" charset="-127"/>
              <a:ea typeface="Batang" pitchFamily="18" charset="-127"/>
            </a:endParaRPr>
          </a:p>
        </p:txBody>
      </p:sp>
      <p:pic>
        <p:nvPicPr>
          <p:cNvPr id="6" name="Content Placeholder 5"/>
          <p:cNvPicPr>
            <a:picLocks noGrp="1" noChangeAspect="1"/>
          </p:cNvPicPr>
          <p:nvPr>
            <p:ph idx="1"/>
          </p:nvPr>
        </p:nvPicPr>
        <p:blipFill>
          <a:blip r:embed="rId2">
            <a:extLst>
              <a:ext uri="{28A0092B-C50C-407E-A947-70E740481C1C}">
                <a14:useLocalDpi xmlns="" xmlns:a14="http://schemas.microsoft.com/office/drawing/2010/main" val="0"/>
              </a:ext>
            </a:extLst>
          </a:blip>
          <a:stretch>
            <a:fillRect/>
          </a:stretch>
        </p:blipFill>
        <p:spPr>
          <a:xfrm>
            <a:off x="0" y="0"/>
            <a:ext cx="9188704" cy="6858000"/>
          </a:xfrm>
        </p:spPr>
      </p:pic>
      <p:sp>
        <p:nvSpPr>
          <p:cNvPr id="4" name="Footer Placeholder 3"/>
          <p:cNvSpPr>
            <a:spLocks noGrp="1"/>
          </p:cNvSpPr>
          <p:nvPr>
            <p:ph type="ftr" sz="quarter" idx="11"/>
          </p:nvPr>
        </p:nvSpPr>
        <p:spPr/>
        <p:txBody>
          <a:bodyPr/>
          <a:lstStyle/>
          <a:p>
            <a:r>
              <a:rPr lang="en-US" smtClean="0"/>
              <a:t>Prepared by: Dr. Kawale Pushpalata</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 xmlns:p14="http://schemas.microsoft.com/office/powerpoint/2010/main" val="2530416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08" y="13855"/>
            <a:ext cx="9116291" cy="900545"/>
          </a:xfrm>
        </p:spPr>
        <p:txBody>
          <a:bodyPr/>
          <a:lstStyle/>
          <a:p>
            <a:r>
              <a:rPr lang="en-US" b="1" dirty="0" smtClean="0"/>
              <a:t>Meaning of Goodwill</a:t>
            </a:r>
            <a:endParaRPr lang="en-US" b="1" dirty="0"/>
          </a:p>
        </p:txBody>
      </p:sp>
      <p:sp>
        <p:nvSpPr>
          <p:cNvPr id="3" name="Content Placeholder 2"/>
          <p:cNvSpPr>
            <a:spLocks noGrp="1"/>
          </p:cNvSpPr>
          <p:nvPr>
            <p:ph idx="1"/>
          </p:nvPr>
        </p:nvSpPr>
        <p:spPr>
          <a:xfrm>
            <a:off x="76200" y="1219200"/>
            <a:ext cx="8839200" cy="5029200"/>
          </a:xfrm>
        </p:spPr>
        <p:txBody>
          <a:bodyPr>
            <a:normAutofit/>
          </a:bodyPr>
          <a:lstStyle/>
          <a:p>
            <a:r>
              <a:rPr lang="en-US" dirty="0" smtClean="0"/>
              <a:t>It is a good name or reputation earned by a firm. </a:t>
            </a:r>
          </a:p>
          <a:p>
            <a:r>
              <a:rPr lang="en-US" dirty="0" smtClean="0"/>
              <a:t>It is an intangible asset.</a:t>
            </a:r>
          </a:p>
          <a:p>
            <a:r>
              <a:rPr lang="en-US" dirty="0" smtClean="0"/>
              <a:t>It is the value of business over and above the value of its assets.</a:t>
            </a:r>
          </a:p>
          <a:p>
            <a:r>
              <a:rPr lang="en-US" dirty="0" smtClean="0"/>
              <a:t>It is the difference between the purchase price and the value of net assets.</a:t>
            </a:r>
          </a:p>
          <a:p>
            <a:r>
              <a:rPr lang="en-US" dirty="0" smtClean="0"/>
              <a:t>It has a positive impact on the future turnover and profits of the business.</a:t>
            </a:r>
          </a:p>
          <a:p>
            <a:endParaRPr lang="en-US" dirty="0"/>
          </a:p>
          <a:p>
            <a:endParaRPr lang="en-US" dirty="0"/>
          </a:p>
        </p:txBody>
      </p:sp>
      <p:sp>
        <p:nvSpPr>
          <p:cNvPr id="4" name="Footer Placeholder 3"/>
          <p:cNvSpPr>
            <a:spLocks noGrp="1"/>
          </p:cNvSpPr>
          <p:nvPr>
            <p:ph type="ftr" sz="quarter" idx="11"/>
          </p:nvPr>
        </p:nvSpPr>
        <p:spPr/>
        <p:txBody>
          <a:bodyPr/>
          <a:lstStyle/>
          <a:p>
            <a:r>
              <a:rPr lang="en-US" smtClean="0"/>
              <a:t>Prepared by: Dr. Kawale Pushpalata</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 xmlns:p14="http://schemas.microsoft.com/office/powerpoint/2010/main" val="7994835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67800" cy="1295400"/>
          </a:xfrm>
        </p:spPr>
        <p:txBody>
          <a:bodyPr>
            <a:normAutofit fontScale="90000"/>
          </a:bodyPr>
          <a:lstStyle/>
          <a:p>
            <a:r>
              <a:rPr lang="en-US" b="1" dirty="0" smtClean="0"/>
              <a:t>Factors Affecting Valuation of Goodwill</a:t>
            </a:r>
            <a:endParaRPr lang="en-US" b="1" dirty="0"/>
          </a:p>
        </p:txBody>
      </p:sp>
      <p:sp>
        <p:nvSpPr>
          <p:cNvPr id="3" name="Content Placeholder 2"/>
          <p:cNvSpPr>
            <a:spLocks noGrp="1"/>
          </p:cNvSpPr>
          <p:nvPr>
            <p:ph idx="1"/>
          </p:nvPr>
        </p:nvSpPr>
        <p:spPr>
          <a:xfrm>
            <a:off x="228600" y="1371600"/>
            <a:ext cx="8458200" cy="4754563"/>
          </a:xfrm>
        </p:spPr>
        <p:txBody>
          <a:bodyPr>
            <a:normAutofit/>
          </a:bodyPr>
          <a:lstStyle/>
          <a:p>
            <a:pPr marL="0" indent="0">
              <a:buNone/>
            </a:pPr>
            <a:r>
              <a:rPr lang="en-US" dirty="0" smtClean="0"/>
              <a:t>1. Good Public Relation</a:t>
            </a:r>
          </a:p>
          <a:p>
            <a:pPr marL="0" indent="0">
              <a:buNone/>
            </a:pPr>
            <a:r>
              <a:rPr lang="en-US" dirty="0" smtClean="0"/>
              <a:t>2. Regular Customers</a:t>
            </a:r>
          </a:p>
          <a:p>
            <a:pPr marL="0" indent="0">
              <a:buNone/>
            </a:pPr>
            <a:r>
              <a:rPr lang="en-US" dirty="0" smtClean="0"/>
              <a:t>3. Quality Product in Reasonable Price</a:t>
            </a:r>
          </a:p>
          <a:p>
            <a:pPr marL="0" indent="0">
              <a:buNone/>
            </a:pPr>
            <a:r>
              <a:rPr lang="en-US" dirty="0" smtClean="0"/>
              <a:t>4. Management Skills</a:t>
            </a:r>
          </a:p>
          <a:p>
            <a:pPr marL="0" indent="0">
              <a:buNone/>
            </a:pPr>
            <a:r>
              <a:rPr lang="en-US" dirty="0" smtClean="0"/>
              <a:t>5. Location of Business</a:t>
            </a:r>
          </a:p>
          <a:p>
            <a:pPr marL="0" indent="0">
              <a:buNone/>
            </a:pPr>
            <a:r>
              <a:rPr lang="en-US" dirty="0" smtClean="0"/>
              <a:t>6. Good Relation with Suppliers</a:t>
            </a:r>
          </a:p>
          <a:p>
            <a:pPr marL="0" indent="0">
              <a:buNone/>
            </a:pPr>
            <a:r>
              <a:rPr lang="en-US" dirty="0" smtClean="0"/>
              <a:t>7. Employees</a:t>
            </a:r>
            <a:endParaRPr lang="en-US" dirty="0"/>
          </a:p>
        </p:txBody>
      </p:sp>
      <p:sp>
        <p:nvSpPr>
          <p:cNvPr id="4" name="Footer Placeholder 3"/>
          <p:cNvSpPr>
            <a:spLocks noGrp="1"/>
          </p:cNvSpPr>
          <p:nvPr>
            <p:ph type="ftr" sz="quarter" idx="11"/>
          </p:nvPr>
        </p:nvSpPr>
        <p:spPr/>
        <p:txBody>
          <a:bodyPr/>
          <a:lstStyle/>
          <a:p>
            <a:r>
              <a:rPr lang="en-US" smtClean="0"/>
              <a:t>Prepared by: Dr. Kawale Pushpalata</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 xmlns:p14="http://schemas.microsoft.com/office/powerpoint/2010/main" val="34070689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6" y="27709"/>
            <a:ext cx="9137073" cy="1343891"/>
          </a:xfrm>
        </p:spPr>
        <p:txBody>
          <a:bodyPr/>
          <a:lstStyle/>
          <a:p>
            <a:r>
              <a:rPr lang="en-US" b="1" dirty="0" smtClean="0"/>
              <a:t>Methods of Valuation of Goodwill</a:t>
            </a:r>
            <a:endParaRPr lang="en-US" b="1" dirty="0"/>
          </a:p>
        </p:txBody>
      </p:sp>
      <p:sp>
        <p:nvSpPr>
          <p:cNvPr id="3" name="Content Placeholder 2"/>
          <p:cNvSpPr>
            <a:spLocks noGrp="1"/>
          </p:cNvSpPr>
          <p:nvPr>
            <p:ph idx="1"/>
          </p:nvPr>
        </p:nvSpPr>
        <p:spPr/>
        <p:txBody>
          <a:bodyPr/>
          <a:lstStyle/>
          <a:p>
            <a:pPr marL="0" indent="0">
              <a:buNone/>
            </a:pPr>
            <a:r>
              <a:rPr lang="en-US" dirty="0" smtClean="0"/>
              <a:t>1. Simple Average Profit Method</a:t>
            </a:r>
          </a:p>
          <a:p>
            <a:pPr marL="0" indent="0">
              <a:buNone/>
            </a:pPr>
            <a:r>
              <a:rPr lang="en-US" dirty="0" smtClean="0"/>
              <a:t>2. Super Profit Method</a:t>
            </a:r>
          </a:p>
          <a:p>
            <a:pPr marL="0" indent="0">
              <a:buNone/>
            </a:pPr>
            <a:r>
              <a:rPr lang="en-US" dirty="0" smtClean="0"/>
              <a:t>3. Weighted Average Method</a:t>
            </a:r>
          </a:p>
          <a:p>
            <a:pPr marL="0" indent="0">
              <a:buNone/>
            </a:pPr>
            <a:r>
              <a:rPr lang="en-US" dirty="0" smtClean="0"/>
              <a:t>4. Capitalization Method</a:t>
            </a:r>
          </a:p>
          <a:p>
            <a:pPr marL="457200" lvl="1" indent="0">
              <a:buNone/>
            </a:pPr>
            <a:r>
              <a:rPr lang="en-US" dirty="0" smtClean="0"/>
              <a:t>a. Capitalization of Average Profit Method</a:t>
            </a:r>
          </a:p>
          <a:p>
            <a:pPr marL="457200" lvl="1" indent="0">
              <a:buNone/>
            </a:pPr>
            <a:r>
              <a:rPr lang="en-US" dirty="0" smtClean="0"/>
              <a:t>b. Capitalization </a:t>
            </a:r>
            <a:r>
              <a:rPr lang="en-US" dirty="0"/>
              <a:t>of </a:t>
            </a:r>
            <a:r>
              <a:rPr lang="en-US" dirty="0" smtClean="0"/>
              <a:t>Super Profit </a:t>
            </a:r>
            <a:r>
              <a:rPr lang="en-US" dirty="0"/>
              <a:t>Method</a:t>
            </a:r>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t>Prepared by: Dr. Kawale Pushpalata</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 xmlns:p14="http://schemas.microsoft.com/office/powerpoint/2010/main" val="28085034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lstStyle/>
          <a:p>
            <a:r>
              <a:rPr lang="en-US" b="1" dirty="0" smtClean="0"/>
              <a:t>1. Simple Average Profit Method</a:t>
            </a:r>
            <a:endParaRPr lang="en-US" b="1" dirty="0"/>
          </a:p>
        </p:txBody>
      </p:sp>
      <p:sp>
        <p:nvSpPr>
          <p:cNvPr id="3" name="Content Placeholder 2"/>
          <p:cNvSpPr>
            <a:spLocks noGrp="1"/>
          </p:cNvSpPr>
          <p:nvPr>
            <p:ph idx="1"/>
          </p:nvPr>
        </p:nvSpPr>
        <p:spPr>
          <a:xfrm>
            <a:off x="152400" y="1447800"/>
            <a:ext cx="8839200" cy="5105400"/>
          </a:xfrm>
        </p:spPr>
        <p:txBody>
          <a:bodyPr>
            <a:normAutofit/>
          </a:bodyPr>
          <a:lstStyle/>
          <a:p>
            <a:r>
              <a:rPr lang="en-US" sz="2800" b="1" dirty="0" smtClean="0"/>
              <a:t>Goodwill</a:t>
            </a:r>
            <a:r>
              <a:rPr lang="en-US" sz="2800" dirty="0" smtClean="0"/>
              <a:t> = Average Profit * Number of year of purchase</a:t>
            </a:r>
          </a:p>
          <a:p>
            <a:pPr marL="0" indent="0">
              <a:buNone/>
            </a:pPr>
            <a:endParaRPr lang="en-US" sz="2800" dirty="0" smtClean="0"/>
          </a:p>
          <a:p>
            <a:r>
              <a:rPr lang="en-US" sz="2800" b="1" dirty="0" smtClean="0"/>
              <a:t>Average Profit </a:t>
            </a:r>
            <a:r>
              <a:rPr lang="en-US" sz="2800" dirty="0" smtClean="0"/>
              <a:t>= Total Profit / Number of Years</a:t>
            </a:r>
          </a:p>
          <a:p>
            <a:endParaRPr lang="en-US" sz="2800" dirty="0"/>
          </a:p>
          <a:p>
            <a:r>
              <a:rPr lang="en-US" sz="2800" dirty="0" smtClean="0"/>
              <a:t>Number of years of purchase means the number of year for which the firms is likely to earn the same amount of profit.</a:t>
            </a:r>
          </a:p>
          <a:p>
            <a:endParaRPr lang="en-US" sz="2800" dirty="0"/>
          </a:p>
        </p:txBody>
      </p:sp>
      <p:sp>
        <p:nvSpPr>
          <p:cNvPr id="4" name="Footer Placeholder 3"/>
          <p:cNvSpPr>
            <a:spLocks noGrp="1"/>
          </p:cNvSpPr>
          <p:nvPr>
            <p:ph type="ftr" sz="quarter" idx="11"/>
          </p:nvPr>
        </p:nvSpPr>
        <p:spPr/>
        <p:txBody>
          <a:bodyPr/>
          <a:lstStyle/>
          <a:p>
            <a:r>
              <a:rPr lang="en-US" smtClean="0"/>
              <a:t>Prepared by: Dr. Kawale Pushpalata</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 xmlns:p14="http://schemas.microsoft.com/office/powerpoint/2010/main" val="28649818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8991600" cy="5410200"/>
          </a:xfrm>
        </p:spPr>
        <p:txBody>
          <a:bodyPr>
            <a:normAutofit/>
          </a:bodyPr>
          <a:lstStyle/>
          <a:p>
            <a:r>
              <a:rPr lang="en-US" dirty="0" smtClean="0"/>
              <a:t>Things to consider before calculating the average profits :-</a:t>
            </a:r>
          </a:p>
          <a:p>
            <a:pPr marL="0" indent="0">
              <a:buNone/>
            </a:pPr>
            <a:r>
              <a:rPr lang="en-US" dirty="0" smtClean="0"/>
              <a:t>1. Any abnormal profit should be deducted from the net profits of that year.</a:t>
            </a:r>
          </a:p>
          <a:p>
            <a:pPr marL="0" indent="0">
              <a:buNone/>
            </a:pPr>
            <a:r>
              <a:rPr lang="en-US" dirty="0" smtClean="0"/>
              <a:t>2. Any abnormal loss should be added back to the net profits of that year.</a:t>
            </a:r>
          </a:p>
          <a:p>
            <a:pPr marL="0" indent="0">
              <a:buNone/>
            </a:pPr>
            <a:r>
              <a:rPr lang="en-US" dirty="0" smtClean="0"/>
              <a:t>3. Non-operating incomes e.g. income from investments should be deducted from the net profits of that year.</a:t>
            </a:r>
            <a:endParaRPr lang="en-US" dirty="0"/>
          </a:p>
        </p:txBody>
      </p:sp>
      <p:sp>
        <p:nvSpPr>
          <p:cNvPr id="5" name="Footer Placeholder 4"/>
          <p:cNvSpPr>
            <a:spLocks noGrp="1"/>
          </p:cNvSpPr>
          <p:nvPr>
            <p:ph type="ftr" sz="quarter" idx="11"/>
          </p:nvPr>
        </p:nvSpPr>
        <p:spPr/>
        <p:txBody>
          <a:bodyPr/>
          <a:lstStyle/>
          <a:p>
            <a:r>
              <a:rPr lang="en-US" smtClean="0"/>
              <a:t>Prepared by: Dr. Kawale Pushpalata</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 xmlns:p14="http://schemas.microsoft.com/office/powerpoint/2010/main" val="1393084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36" y="0"/>
            <a:ext cx="9109364" cy="838200"/>
          </a:xfrm>
        </p:spPr>
        <p:txBody>
          <a:bodyPr/>
          <a:lstStyle/>
          <a:p>
            <a:r>
              <a:rPr lang="en-US" b="1" dirty="0"/>
              <a:t>Illustration No. 1</a:t>
            </a:r>
          </a:p>
        </p:txBody>
      </p:sp>
      <p:sp>
        <p:nvSpPr>
          <p:cNvPr id="3" name="Content Placeholder 2"/>
          <p:cNvSpPr>
            <a:spLocks noGrp="1"/>
          </p:cNvSpPr>
          <p:nvPr>
            <p:ph idx="1"/>
          </p:nvPr>
        </p:nvSpPr>
        <p:spPr>
          <a:xfrm>
            <a:off x="0" y="685800"/>
            <a:ext cx="9144000" cy="6172200"/>
          </a:xfrm>
        </p:spPr>
        <p:txBody>
          <a:bodyPr>
            <a:normAutofit/>
          </a:bodyPr>
          <a:lstStyle/>
          <a:p>
            <a:r>
              <a:rPr lang="en-US" sz="2800" b="1" dirty="0" smtClean="0"/>
              <a:t>Following details are available about Alpha ltd.</a:t>
            </a:r>
          </a:p>
          <a:p>
            <a:pPr marL="514350" indent="-514350">
              <a:buAutoNum type="arabicPeriod"/>
            </a:pPr>
            <a:r>
              <a:rPr lang="en-US" sz="2800" dirty="0" smtClean="0"/>
              <a:t>Profits 2010 </a:t>
            </a:r>
            <a:r>
              <a:rPr lang="en-US" sz="2800" dirty="0"/>
              <a:t>₹ </a:t>
            </a:r>
            <a:r>
              <a:rPr lang="en-US" sz="2800" dirty="0" smtClean="0"/>
              <a:t>100000, 2011-</a:t>
            </a:r>
            <a:r>
              <a:rPr lang="en-US" sz="2800" dirty="0"/>
              <a:t> ₹ </a:t>
            </a:r>
            <a:r>
              <a:rPr lang="en-US" sz="2800" dirty="0" smtClean="0"/>
              <a:t>125000, </a:t>
            </a:r>
          </a:p>
          <a:p>
            <a:pPr marL="0" indent="0">
              <a:buNone/>
            </a:pPr>
            <a:r>
              <a:rPr lang="en-US" sz="2800" dirty="0"/>
              <a:t> </a:t>
            </a:r>
            <a:r>
              <a:rPr lang="en-US" sz="2800" dirty="0" smtClean="0"/>
              <a:t>     2012- </a:t>
            </a:r>
            <a:r>
              <a:rPr lang="en-US" sz="2800" dirty="0"/>
              <a:t>₹ </a:t>
            </a:r>
            <a:r>
              <a:rPr lang="en-US" sz="2800" dirty="0" smtClean="0"/>
              <a:t>140000</a:t>
            </a:r>
          </a:p>
          <a:p>
            <a:pPr marL="0" indent="0">
              <a:buNone/>
            </a:pPr>
            <a:r>
              <a:rPr lang="en-US" sz="2800" dirty="0" smtClean="0"/>
              <a:t>2.  Profits of 2010 have been reduced by </a:t>
            </a:r>
            <a:r>
              <a:rPr lang="en-US" sz="2800" dirty="0"/>
              <a:t>₹ </a:t>
            </a:r>
            <a:r>
              <a:rPr lang="en-US" sz="2800" dirty="0" smtClean="0"/>
              <a:t>15000 because       goods were destroyed by fire.</a:t>
            </a:r>
          </a:p>
          <a:p>
            <a:pPr marL="0" indent="0">
              <a:buNone/>
            </a:pPr>
            <a:r>
              <a:rPr lang="en-US" sz="2800" dirty="0" smtClean="0"/>
              <a:t>3.   Non-recurring income of </a:t>
            </a:r>
            <a:r>
              <a:rPr lang="en-US" sz="2800" dirty="0"/>
              <a:t>₹ </a:t>
            </a:r>
            <a:r>
              <a:rPr lang="en-US" sz="2800" dirty="0" smtClean="0"/>
              <a:t>10000 is included in the profit   of 2011.</a:t>
            </a:r>
          </a:p>
          <a:p>
            <a:pPr marL="0" indent="0">
              <a:buNone/>
            </a:pPr>
            <a:r>
              <a:rPr lang="en-US" sz="2800" dirty="0" smtClean="0"/>
              <a:t>4.  Profits of 2012 include </a:t>
            </a:r>
            <a:r>
              <a:rPr lang="en-US" sz="2800" dirty="0"/>
              <a:t>₹ </a:t>
            </a:r>
            <a:r>
              <a:rPr lang="en-US" sz="2800" dirty="0" smtClean="0"/>
              <a:t>10000 income from investment.</a:t>
            </a:r>
          </a:p>
          <a:p>
            <a:pPr marL="0" indent="0">
              <a:buNone/>
            </a:pPr>
            <a:r>
              <a:rPr lang="en-US" sz="2800" b="1" dirty="0"/>
              <a:t> </a:t>
            </a:r>
            <a:r>
              <a:rPr lang="en-US" sz="2800" b="1" dirty="0" smtClean="0"/>
              <a:t>                 Calculate goodwill on the basis of four years’ purchase of the average profit of last three years.</a:t>
            </a:r>
          </a:p>
          <a:p>
            <a:pPr lvl="4"/>
            <a:endParaRPr lang="en-US" dirty="0" smtClean="0"/>
          </a:p>
        </p:txBody>
      </p:sp>
      <p:sp>
        <p:nvSpPr>
          <p:cNvPr id="4" name="Footer Placeholder 3"/>
          <p:cNvSpPr>
            <a:spLocks noGrp="1"/>
          </p:cNvSpPr>
          <p:nvPr>
            <p:ph type="ftr" sz="quarter" idx="11"/>
          </p:nvPr>
        </p:nvSpPr>
        <p:spPr/>
        <p:txBody>
          <a:bodyPr/>
          <a:lstStyle/>
          <a:p>
            <a:r>
              <a:rPr lang="en-US" smtClean="0"/>
              <a:t>Prepared by: Dr. Kawale Pushpalata</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dirty="0"/>
          </a:p>
        </p:txBody>
      </p:sp>
    </p:spTree>
    <p:extLst>
      <p:ext uri="{BB962C8B-B14F-4D97-AF65-F5344CB8AC3E}">
        <p14:creationId xmlns="" xmlns:p14="http://schemas.microsoft.com/office/powerpoint/2010/main" val="34895667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5791199"/>
          </a:xfrm>
        </p:spPr>
        <p:txBody>
          <a:bodyPr>
            <a:normAutofit fontScale="85000" lnSpcReduction="20000"/>
          </a:bodyPr>
          <a:lstStyle/>
          <a:p>
            <a:pPr marL="0" indent="0">
              <a:buNone/>
            </a:pPr>
            <a:r>
              <a:rPr lang="en-US" b="1" dirty="0"/>
              <a:t>Solution :-</a:t>
            </a:r>
            <a:r>
              <a:rPr lang="en-US" dirty="0"/>
              <a:t> </a:t>
            </a:r>
          </a:p>
          <a:p>
            <a:pPr marL="0" indent="0">
              <a:buNone/>
            </a:pPr>
            <a:r>
              <a:rPr lang="en-US" dirty="0"/>
              <a:t>1. Profit of </a:t>
            </a:r>
            <a:r>
              <a:rPr lang="en-US" dirty="0" smtClean="0"/>
              <a:t>2010 ₹ </a:t>
            </a:r>
            <a:r>
              <a:rPr lang="en-US" dirty="0"/>
              <a:t>100000  add ₹ </a:t>
            </a:r>
            <a:r>
              <a:rPr lang="en-US" dirty="0" smtClean="0"/>
              <a:t>15000 </a:t>
            </a:r>
            <a:r>
              <a:rPr lang="en-US" dirty="0"/>
              <a:t>= ₹ </a:t>
            </a:r>
            <a:r>
              <a:rPr lang="en-US" dirty="0" smtClean="0"/>
              <a:t>115000</a:t>
            </a:r>
            <a:endParaRPr lang="en-US" dirty="0"/>
          </a:p>
          <a:p>
            <a:pPr marL="0" indent="0">
              <a:buNone/>
            </a:pPr>
            <a:r>
              <a:rPr lang="en-US" dirty="0"/>
              <a:t>2. Profit of 2011 ₹ </a:t>
            </a:r>
            <a:r>
              <a:rPr lang="en-US" dirty="0" smtClean="0"/>
              <a:t>125000 </a:t>
            </a:r>
            <a:r>
              <a:rPr lang="en-US" dirty="0"/>
              <a:t>less ₹ </a:t>
            </a:r>
            <a:r>
              <a:rPr lang="en-US" dirty="0" smtClean="0"/>
              <a:t>10000 </a:t>
            </a:r>
            <a:r>
              <a:rPr lang="en-US" dirty="0"/>
              <a:t>= ₹ </a:t>
            </a:r>
            <a:r>
              <a:rPr lang="en-US" dirty="0" smtClean="0"/>
              <a:t>115000</a:t>
            </a:r>
            <a:endParaRPr lang="en-US" dirty="0"/>
          </a:p>
          <a:p>
            <a:pPr marL="0" indent="0">
              <a:buNone/>
            </a:pPr>
            <a:r>
              <a:rPr lang="en-US" dirty="0"/>
              <a:t>3. Profit of 2012 ₹ </a:t>
            </a:r>
            <a:r>
              <a:rPr lang="en-US" dirty="0" smtClean="0"/>
              <a:t>140000 less</a:t>
            </a:r>
            <a:r>
              <a:rPr lang="en-US" dirty="0"/>
              <a:t> ₹ </a:t>
            </a:r>
            <a:r>
              <a:rPr lang="en-US" dirty="0" smtClean="0"/>
              <a:t>10000 </a:t>
            </a:r>
            <a:r>
              <a:rPr lang="en-US" dirty="0"/>
              <a:t>= ₹</a:t>
            </a:r>
            <a:r>
              <a:rPr lang="en-US" dirty="0" smtClean="0"/>
              <a:t> 130000</a:t>
            </a:r>
          </a:p>
          <a:p>
            <a:pPr marL="0" indent="0">
              <a:buNone/>
            </a:pPr>
            <a:endParaRPr lang="en-US" dirty="0"/>
          </a:p>
          <a:p>
            <a:pPr marL="0" indent="0">
              <a:buNone/>
            </a:pPr>
            <a:r>
              <a:rPr lang="en-US" b="1" dirty="0"/>
              <a:t>Average </a:t>
            </a:r>
            <a:r>
              <a:rPr lang="en-US" b="1" dirty="0" smtClean="0"/>
              <a:t>Profit/ Future Maintainable Profit</a:t>
            </a:r>
          </a:p>
          <a:p>
            <a:pPr marL="0" indent="0">
              <a:buNone/>
            </a:pPr>
            <a:r>
              <a:rPr lang="en-US" b="1" dirty="0"/>
              <a:t> </a:t>
            </a:r>
            <a:r>
              <a:rPr lang="en-US" b="1" dirty="0" smtClean="0"/>
              <a:t>                      </a:t>
            </a:r>
            <a:r>
              <a:rPr lang="en-US" dirty="0"/>
              <a:t>= Total </a:t>
            </a:r>
            <a:r>
              <a:rPr lang="en-US" dirty="0" smtClean="0"/>
              <a:t>Profit / </a:t>
            </a:r>
            <a:r>
              <a:rPr lang="en-US" dirty="0"/>
              <a:t>No. of Years Purchase </a:t>
            </a:r>
            <a:endParaRPr lang="en-US" dirty="0" smtClean="0"/>
          </a:p>
          <a:p>
            <a:pPr marL="0" indent="0">
              <a:buNone/>
            </a:pPr>
            <a:r>
              <a:rPr lang="en-US" dirty="0"/>
              <a:t> </a:t>
            </a:r>
            <a:r>
              <a:rPr lang="en-US" dirty="0" smtClean="0"/>
              <a:t>                      =  360000 / 3 </a:t>
            </a:r>
          </a:p>
          <a:p>
            <a:pPr marL="0" indent="0">
              <a:buNone/>
            </a:pPr>
            <a:r>
              <a:rPr lang="en-US" dirty="0"/>
              <a:t> </a:t>
            </a:r>
            <a:r>
              <a:rPr lang="en-US" dirty="0" smtClean="0"/>
              <a:t>                      =  120000</a:t>
            </a:r>
          </a:p>
          <a:p>
            <a:pPr marL="0" indent="0">
              <a:buNone/>
            </a:pPr>
            <a:endParaRPr lang="en-US" dirty="0"/>
          </a:p>
          <a:p>
            <a:pPr marL="0" indent="0">
              <a:buNone/>
            </a:pPr>
            <a:r>
              <a:rPr lang="en-US" b="1" dirty="0"/>
              <a:t>Goodwill </a:t>
            </a:r>
            <a:r>
              <a:rPr lang="en-US" b="1" dirty="0" smtClean="0"/>
              <a:t> = </a:t>
            </a:r>
            <a:r>
              <a:rPr lang="en-US" dirty="0"/>
              <a:t>Future Maintainable Profit * No. of years purchase</a:t>
            </a:r>
          </a:p>
          <a:p>
            <a:pPr marL="0" indent="0">
              <a:buNone/>
            </a:pPr>
            <a:r>
              <a:rPr lang="en-US" dirty="0"/>
              <a:t>                 </a:t>
            </a:r>
            <a:r>
              <a:rPr lang="en-US" dirty="0" smtClean="0"/>
              <a:t> = 120000 * </a:t>
            </a:r>
            <a:r>
              <a:rPr lang="en-US" dirty="0"/>
              <a:t>3 </a:t>
            </a:r>
            <a:endParaRPr lang="en-US" dirty="0" smtClean="0"/>
          </a:p>
          <a:p>
            <a:pPr marL="0" indent="0">
              <a:buNone/>
            </a:pPr>
            <a:r>
              <a:rPr lang="en-US" dirty="0"/>
              <a:t> </a:t>
            </a:r>
            <a:r>
              <a:rPr lang="en-US" dirty="0" smtClean="0"/>
              <a:t>                 = </a:t>
            </a:r>
            <a:r>
              <a:rPr lang="en-US" dirty="0"/>
              <a:t>40000</a:t>
            </a:r>
          </a:p>
          <a:p>
            <a:endParaRPr lang="en-US" dirty="0"/>
          </a:p>
        </p:txBody>
      </p:sp>
      <p:sp>
        <p:nvSpPr>
          <p:cNvPr id="4" name="Footer Placeholder 3"/>
          <p:cNvSpPr>
            <a:spLocks noGrp="1"/>
          </p:cNvSpPr>
          <p:nvPr>
            <p:ph type="ftr" sz="quarter" idx="11"/>
          </p:nvPr>
        </p:nvSpPr>
        <p:spPr/>
        <p:txBody>
          <a:bodyPr/>
          <a:lstStyle/>
          <a:p>
            <a:r>
              <a:rPr lang="en-US" smtClean="0"/>
              <a:t>Prepared by: Dr. Kawale Pushpalata</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 xmlns:p14="http://schemas.microsoft.com/office/powerpoint/2010/main" val="33235516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855"/>
            <a:ext cx="9144000" cy="900545"/>
          </a:xfrm>
        </p:spPr>
        <p:txBody>
          <a:bodyPr/>
          <a:lstStyle/>
          <a:p>
            <a:r>
              <a:rPr lang="en-US" b="1" dirty="0" smtClean="0"/>
              <a:t>2. Super Profits Method</a:t>
            </a:r>
            <a:endParaRPr lang="en-US" b="1" dirty="0"/>
          </a:p>
        </p:txBody>
      </p:sp>
      <p:sp>
        <p:nvSpPr>
          <p:cNvPr id="3" name="Content Placeholder 2"/>
          <p:cNvSpPr>
            <a:spLocks noGrp="1"/>
          </p:cNvSpPr>
          <p:nvPr>
            <p:ph idx="1"/>
          </p:nvPr>
        </p:nvSpPr>
        <p:spPr>
          <a:xfrm>
            <a:off x="152400" y="1143000"/>
            <a:ext cx="8763000" cy="5257800"/>
          </a:xfrm>
        </p:spPr>
        <p:txBody>
          <a:bodyPr>
            <a:normAutofit/>
          </a:bodyPr>
          <a:lstStyle/>
          <a:p>
            <a:r>
              <a:rPr lang="en-US" dirty="0" smtClean="0"/>
              <a:t>Goodwill is calculated on the basis of Super Profit i.e. the excess of actual profits over the average profits.</a:t>
            </a:r>
          </a:p>
          <a:p>
            <a:r>
              <a:rPr lang="en-US" dirty="0" smtClean="0"/>
              <a:t>Formula:-</a:t>
            </a:r>
          </a:p>
          <a:p>
            <a:endParaRPr lang="en-US" dirty="0" smtClean="0"/>
          </a:p>
          <a:p>
            <a:pPr marL="457200" indent="-457200">
              <a:buAutoNum type="arabicPeriod"/>
            </a:pPr>
            <a:r>
              <a:rPr lang="en-US" sz="2400" b="1" dirty="0" smtClean="0"/>
              <a:t>Goodwill </a:t>
            </a:r>
            <a:r>
              <a:rPr lang="en-US" sz="2400" dirty="0" smtClean="0"/>
              <a:t>=  Super Profit * No. of years purchase</a:t>
            </a:r>
          </a:p>
          <a:p>
            <a:pPr marL="0" indent="0">
              <a:buNone/>
            </a:pPr>
            <a:endParaRPr lang="en-US" sz="2400" dirty="0" smtClean="0"/>
          </a:p>
          <a:p>
            <a:pPr marL="0" indent="0">
              <a:buNone/>
            </a:pPr>
            <a:r>
              <a:rPr lang="en-US" sz="2400" dirty="0" smtClean="0"/>
              <a:t>2. </a:t>
            </a:r>
            <a:r>
              <a:rPr lang="en-US" sz="2400" b="1" dirty="0" smtClean="0"/>
              <a:t>Super Profit </a:t>
            </a:r>
            <a:r>
              <a:rPr lang="en-US" sz="2400" dirty="0" smtClean="0"/>
              <a:t>= Average Profits - Normal Profits</a:t>
            </a:r>
          </a:p>
          <a:p>
            <a:pPr marL="0" indent="0">
              <a:buNone/>
            </a:pPr>
            <a:endParaRPr lang="en-US" sz="2400" dirty="0" smtClean="0"/>
          </a:p>
          <a:p>
            <a:pPr marL="0" indent="0">
              <a:buNone/>
            </a:pPr>
            <a:r>
              <a:rPr lang="en-US" sz="2400" dirty="0" smtClean="0"/>
              <a:t>3. </a:t>
            </a:r>
            <a:r>
              <a:rPr lang="en-US" sz="2400" b="1" dirty="0" smtClean="0"/>
              <a:t>Normal Profits </a:t>
            </a:r>
            <a:r>
              <a:rPr lang="en-US" sz="2400" dirty="0" smtClean="0"/>
              <a:t>= Capital Employed * Normal Rate of Return / 100</a:t>
            </a:r>
            <a:endParaRPr lang="en-US" sz="2400" dirty="0"/>
          </a:p>
        </p:txBody>
      </p:sp>
      <p:sp>
        <p:nvSpPr>
          <p:cNvPr id="4" name="Footer Placeholder 3"/>
          <p:cNvSpPr>
            <a:spLocks noGrp="1"/>
          </p:cNvSpPr>
          <p:nvPr>
            <p:ph type="ftr" sz="quarter" idx="11"/>
          </p:nvPr>
        </p:nvSpPr>
        <p:spPr/>
        <p:txBody>
          <a:bodyPr/>
          <a:lstStyle/>
          <a:p>
            <a:r>
              <a:rPr lang="en-US" smtClean="0"/>
              <a:t>Prepared by: Dr. Kawale Pushpalata</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 xmlns:p14="http://schemas.microsoft.com/office/powerpoint/2010/main" val="1522038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787</TotalTime>
  <Words>848</Words>
  <Application>Microsoft Office PowerPoint</Application>
  <PresentationFormat>On-screen Show (4:3)</PresentationFormat>
  <Paragraphs>121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Valuation of Goodwill</vt:lpstr>
      <vt:lpstr>Meaning of Goodwill</vt:lpstr>
      <vt:lpstr>Factors Affecting Valuation of Goodwill</vt:lpstr>
      <vt:lpstr>Methods of Valuation of Goodwill</vt:lpstr>
      <vt:lpstr>1. Simple Average Profit Method</vt:lpstr>
      <vt:lpstr>Slide 6</vt:lpstr>
      <vt:lpstr>Illustration No. 1</vt:lpstr>
      <vt:lpstr>Slide 8</vt:lpstr>
      <vt:lpstr>2. Super Profits Method</vt:lpstr>
      <vt:lpstr>Illustration No. 2</vt:lpstr>
      <vt:lpstr>3. Weighted Average Profit method</vt:lpstr>
      <vt:lpstr>4. Capitalization of Profit Method</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Valuation of Goodwill</dc:title>
  <dc:creator>strim</dc:creator>
  <cp:lastModifiedBy>amol</cp:lastModifiedBy>
  <cp:revision>44</cp:revision>
  <dcterms:created xsi:type="dcterms:W3CDTF">2006-08-16T00:00:00Z</dcterms:created>
  <dcterms:modified xsi:type="dcterms:W3CDTF">2018-05-31T07:44:58Z</dcterms:modified>
</cp:coreProperties>
</file>